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5" r:id="rId3"/>
    <p:sldId id="418" r:id="rId4"/>
    <p:sldId id="421" r:id="rId5"/>
    <p:sldId id="419" r:id="rId6"/>
    <p:sldId id="313" r:id="rId7"/>
    <p:sldId id="423" r:id="rId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C28"/>
    <a:srgbClr val="FF9900"/>
    <a:srgbClr val="FF0000"/>
    <a:srgbClr val="00CC00"/>
    <a:srgbClr val="33CCCC"/>
    <a:srgbClr val="FFCC99"/>
    <a:srgbClr val="00CC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70" autoAdjust="0"/>
    <p:restoredTop sz="92750" autoAdjust="0"/>
  </p:normalViewPr>
  <p:slideViewPr>
    <p:cSldViewPr>
      <p:cViewPr varScale="1">
        <p:scale>
          <a:sx n="98" d="100"/>
          <a:sy n="98" d="100"/>
        </p:scale>
        <p:origin x="9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C6B91-C28C-4029-98FE-AF4A853E09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2017897"/>
      </p:ext>
    </p:extLst>
  </p:cSld>
  <p:clrMapOvr>
    <a:masterClrMapping/>
  </p:clrMapOvr>
  <p:transition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19EAA-971E-4BA0-9D14-142F2D11B6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7193724"/>
      </p:ext>
    </p:extLst>
  </p:cSld>
  <p:clrMapOvr>
    <a:masterClrMapping/>
  </p:clrMapOvr>
  <p:transition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2396D-EC72-477A-96B2-953EA40B72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5023830"/>
      </p:ext>
    </p:extLst>
  </p:cSld>
  <p:clrMapOvr>
    <a:masterClrMapping/>
  </p:clrMapOvr>
  <p:transition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6E8DA-49FD-4056-AC61-C8DB4119F4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1841769"/>
      </p:ext>
    </p:extLst>
  </p:cSld>
  <p:clrMapOvr>
    <a:masterClrMapping/>
  </p:clrMapOvr>
  <p:transition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FE167-D92F-4331-9746-3BE679BDFB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2751251"/>
      </p:ext>
    </p:extLst>
  </p:cSld>
  <p:clrMapOvr>
    <a:masterClrMapping/>
  </p:clrMapOvr>
  <p:transition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45247-C6E5-4AD4-B08C-263353899A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0137526"/>
      </p:ext>
    </p:extLst>
  </p:cSld>
  <p:clrMapOvr>
    <a:masterClrMapping/>
  </p:clrMapOvr>
  <p:transition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C3237-817C-4C53-A2E4-B0CCAAD8A0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9344282"/>
      </p:ext>
    </p:extLst>
  </p:cSld>
  <p:clrMapOvr>
    <a:masterClrMapping/>
  </p:clrMapOvr>
  <p:transition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2C8F6-12D2-4152-8534-ECEEE8BFFC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0429837"/>
      </p:ext>
    </p:extLst>
  </p:cSld>
  <p:clrMapOvr>
    <a:masterClrMapping/>
  </p:clrMapOvr>
  <p:transition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B1CB4-A447-4188-8843-BE0C2148F6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0185934"/>
      </p:ext>
    </p:extLst>
  </p:cSld>
  <p:clrMapOvr>
    <a:masterClrMapping/>
  </p:clrMapOvr>
  <p:transition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215F0-77A7-46F3-98B7-BCC275C122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1853851"/>
      </p:ext>
    </p:extLst>
  </p:cSld>
  <p:clrMapOvr>
    <a:masterClrMapping/>
  </p:clrMapOvr>
  <p:transition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646CC-31A4-489E-858A-2830419E8A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0258548"/>
      </p:ext>
    </p:extLst>
  </p:cSld>
  <p:clrMapOvr>
    <a:masterClrMapping/>
  </p:clrMapOvr>
  <p:transition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1057917-1EE9-40E3-85C5-AEEA0DEB3C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3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052513"/>
            <a:ext cx="9144000" cy="7143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1125538"/>
            <a:ext cx="9144000" cy="71437"/>
          </a:xfrm>
          <a:prstGeom prst="rect">
            <a:avLst/>
          </a:prstGeom>
          <a:solidFill>
            <a:srgbClr val="FABF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995363"/>
            <a:ext cx="9144000" cy="71437"/>
          </a:xfrm>
          <a:prstGeom prst="rect">
            <a:avLst/>
          </a:prstGeom>
          <a:solidFill>
            <a:srgbClr val="FABF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1196975"/>
            <a:ext cx="9144000" cy="5661025"/>
          </a:xfrm>
          <a:prstGeom prst="moon">
            <a:avLst>
              <a:gd name="adj" fmla="val 50000"/>
            </a:avLst>
          </a:prstGeom>
          <a:gradFill rotWithShape="1">
            <a:gsLst>
              <a:gs pos="0">
                <a:srgbClr val="66CCFF"/>
              </a:gs>
              <a:gs pos="100000">
                <a:srgbClr val="3366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Tahoma" panose="020B0604030504040204" pitchFamily="34" charset="0"/>
            </a:endParaRPr>
          </a:p>
        </p:txBody>
      </p:sp>
      <p:sp>
        <p:nvSpPr>
          <p:cNvPr id="4103" name="Rectangle 7"/>
          <p:cNvSpPr>
            <a:spLocks noRot="1" noChangeArrowheads="1"/>
          </p:cNvSpPr>
          <p:nvPr/>
        </p:nvSpPr>
        <p:spPr bwMode="auto">
          <a:xfrm>
            <a:off x="0" y="0"/>
            <a:ext cx="9144000" cy="981075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rgbClr val="CCFFFF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2700" dir="16200000" algn="ctr" rotWithShape="0">
              <a:schemeClr val="bg1"/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ru-RU" sz="1400" b="1">
                <a:solidFill>
                  <a:srgbClr val="E61A4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ГОСУДАРСТВЕННОЕ КАЗЕННОЕ УЧРЕЖДЕНИЕ МОСКОВСКОЙ ОБЛАСТИ</a:t>
            </a:r>
            <a:br>
              <a:rPr lang="ru-RU" sz="1400" b="1">
                <a:solidFill>
                  <a:srgbClr val="E61A4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1400" b="1">
                <a:solidFill>
                  <a:srgbClr val="E61A4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«МОСКОВСКАЯ ОБЛАСТНАЯ ПРОТИВОПОЖАРНО-СПАСАТЕЛЬНАЯ СЛУЖБА»</a:t>
            </a:r>
          </a:p>
        </p:txBody>
      </p:sp>
      <p:pic>
        <p:nvPicPr>
          <p:cNvPr id="2056" name="Picture 8" descr="g1564_moscow_ob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73025"/>
            <a:ext cx="7127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logo-2-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663" y="-26988"/>
            <a:ext cx="814387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Rectangle 10"/>
          <p:cNvSpPr>
            <a:spLocks noRot="1" noChangeArrowheads="1"/>
          </p:cNvSpPr>
          <p:nvPr/>
        </p:nvSpPr>
        <p:spPr bwMode="auto">
          <a:xfrm>
            <a:off x="0" y="2057400"/>
            <a:ext cx="9144000" cy="289560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rgbClr val="CCFFFF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2700" dir="16200000" algn="ctr" rotWithShape="0">
              <a:schemeClr val="bg1"/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СЛУЖЕБНОЕ СОВЕЩАНИЕ</a:t>
            </a:r>
            <a: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/>
            </a:r>
            <a:b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/>
            </a:r>
            <a:b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Подведение итогов Спартакиады ГКУ МО «Мособлпожспас» по служебно-прикладным и массовым видам спорта за 1 </a:t>
            </a:r>
            <a: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квартал</a:t>
            </a:r>
          </a:p>
          <a:p>
            <a:pPr algn="ctr" eaLnBrk="1" hangingPunct="1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2018 года </a:t>
            </a:r>
          </a:p>
          <a:p>
            <a:pPr algn="ctr" eaLnBrk="1" hangingPunct="1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/>
            </a:r>
            <a:b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endParaRPr lang="ru-RU" sz="24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pic>
        <p:nvPicPr>
          <p:cNvPr id="2059" name="Picture 12" descr="карт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421313"/>
            <a:ext cx="1584325" cy="139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052513"/>
            <a:ext cx="9144000" cy="7143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1125538"/>
            <a:ext cx="9144000" cy="71437"/>
          </a:xfrm>
          <a:prstGeom prst="rect">
            <a:avLst/>
          </a:prstGeom>
          <a:solidFill>
            <a:srgbClr val="FABF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995363"/>
            <a:ext cx="9144000" cy="71437"/>
          </a:xfrm>
          <a:prstGeom prst="rect">
            <a:avLst/>
          </a:prstGeom>
          <a:solidFill>
            <a:srgbClr val="FABF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1196975"/>
            <a:ext cx="9144000" cy="5661025"/>
          </a:xfrm>
          <a:prstGeom prst="moon">
            <a:avLst>
              <a:gd name="adj" fmla="val 50000"/>
            </a:avLst>
          </a:prstGeom>
          <a:gradFill rotWithShape="1">
            <a:gsLst>
              <a:gs pos="0">
                <a:srgbClr val="66CCFF"/>
              </a:gs>
              <a:gs pos="100000">
                <a:srgbClr val="3366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Tahoma" panose="020B0604030504040204" pitchFamily="34" charset="0"/>
            </a:endParaRPr>
          </a:p>
        </p:txBody>
      </p:sp>
      <p:sp>
        <p:nvSpPr>
          <p:cNvPr id="4103" name="Rectangle 7"/>
          <p:cNvSpPr>
            <a:spLocks noRot="1" noChangeArrowheads="1"/>
          </p:cNvSpPr>
          <p:nvPr/>
        </p:nvSpPr>
        <p:spPr bwMode="auto">
          <a:xfrm>
            <a:off x="0" y="0"/>
            <a:ext cx="9144000" cy="981075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rgbClr val="CCFFFF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2700" dir="16200000" algn="ctr" rotWithShape="0">
              <a:schemeClr val="bg1"/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ru-RU" sz="1400" b="1">
                <a:solidFill>
                  <a:srgbClr val="E61A4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ГОСУДАРСТВЕННОЕ КАЗЕННОЕ УЧРЕЖДЕНИЕ МОСКОВСКОЙ ОБЛАСТИ</a:t>
            </a:r>
            <a:br>
              <a:rPr lang="ru-RU" sz="1400" b="1">
                <a:solidFill>
                  <a:srgbClr val="E61A4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1400" b="1">
                <a:solidFill>
                  <a:srgbClr val="E61A4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«МОСКОВСКАЯ ОБЛАСТНАЯ ПРОТИВОПОЖАРНО-СПАСАТЕЛЬНАЯ СЛУЖБА»</a:t>
            </a:r>
          </a:p>
        </p:txBody>
      </p:sp>
      <p:pic>
        <p:nvPicPr>
          <p:cNvPr id="3080" name="Picture 8" descr="g1564_moscow_ob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73025"/>
            <a:ext cx="7127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logo-2-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663" y="-26988"/>
            <a:ext cx="814387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Rectangle 10"/>
          <p:cNvSpPr>
            <a:spLocks noRot="1" noChangeArrowheads="1"/>
          </p:cNvSpPr>
          <p:nvPr/>
        </p:nvSpPr>
        <p:spPr bwMode="auto">
          <a:xfrm>
            <a:off x="-7938" y="1223963"/>
            <a:ext cx="9144001" cy="223837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rgbClr val="CCFFFF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2700" dir="16200000" algn="ctr" rotWithShape="0">
              <a:schemeClr val="bg1"/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ru-RU" sz="2000" b="1" dirty="0">
              <a:latin typeface="Arial" charset="0"/>
            </a:endParaRPr>
          </a:p>
          <a:p>
            <a:pPr algn="ctr" eaLnBrk="1" hangingPunct="1"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Итоговые результаты</a:t>
            </a:r>
          </a:p>
          <a:p>
            <a:pPr algn="ctr" eaLnBrk="1" hangingPunct="1">
              <a:defRPr/>
            </a:pPr>
            <a:r>
              <a:rPr lang="ru-RU" sz="1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выступлений спортивных коллективов ГКУ МО «Мособлпожспас» в </a:t>
            </a:r>
            <a:r>
              <a:rPr lang="ru-RU" sz="1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1 квартале </a:t>
            </a:r>
          </a:p>
          <a:p>
            <a:pPr algn="ctr" eaLnBrk="1" hangingPunct="1">
              <a:defRPr/>
            </a:pPr>
            <a:r>
              <a:rPr lang="ru-RU" sz="1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2018 года.</a:t>
            </a:r>
            <a:endParaRPr lang="ru-RU" sz="16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7200" y="1890713"/>
          <a:ext cx="8305800" cy="6911975"/>
        </p:xfrm>
        <a:graphic>
          <a:graphicData uri="http://schemas.openxmlformats.org/drawingml/2006/table">
            <a:tbl>
              <a:tblPr/>
              <a:tblGrid>
                <a:gridCol w="1516063"/>
                <a:gridCol w="617537"/>
                <a:gridCol w="838200"/>
                <a:gridCol w="1017588"/>
                <a:gridCol w="858837"/>
                <a:gridCol w="557213"/>
                <a:gridCol w="719137"/>
                <a:gridCol w="896938"/>
                <a:gridCol w="642937"/>
                <a:gridCol w="641350"/>
              </a:tblGrid>
              <a:tr h="850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 спортивного коллектива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ТУ СиС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Лыжи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Пожарно-прикладной спорт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(зима)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Спасатель-ный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спорт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Пожарно-прикладной спорт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(лето)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Кросс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Гиревой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спорт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Стрельба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из пневмати-ческой винтовки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 Баллов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Место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Люберецкое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Раменское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Коломенское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Серпуховское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Дубненское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Балашихинское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Одинцовское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Пушкинское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Подольское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Каширское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Клинское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Ступинское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Орехово-Зуевское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Щелковское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Красногорское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Егорьевское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Шатурское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Ленинское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Ногинское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Мытищинское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Волоколамское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Можайское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-7938" y="-63500"/>
            <a:ext cx="9144001" cy="692150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052513"/>
            <a:ext cx="9144000" cy="7143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1125538"/>
            <a:ext cx="9144000" cy="71437"/>
          </a:xfrm>
          <a:prstGeom prst="rect">
            <a:avLst/>
          </a:prstGeom>
          <a:solidFill>
            <a:srgbClr val="FABF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995363"/>
            <a:ext cx="9144000" cy="71437"/>
          </a:xfrm>
          <a:prstGeom prst="rect">
            <a:avLst/>
          </a:prstGeom>
          <a:solidFill>
            <a:srgbClr val="FABF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6151" name="Rectangle 7"/>
          <p:cNvSpPr>
            <a:spLocks noRot="1" noChangeArrowheads="1"/>
          </p:cNvSpPr>
          <p:nvPr/>
        </p:nvSpPr>
        <p:spPr bwMode="auto">
          <a:xfrm>
            <a:off x="0" y="0"/>
            <a:ext cx="9144000" cy="981075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rgbClr val="CCFFFF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2700" dir="16200000" algn="ctr" rotWithShape="0">
              <a:schemeClr val="bg1"/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ru-RU" sz="1400" b="1">
                <a:solidFill>
                  <a:srgbClr val="E61A4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ГОСУДАРСТВЕННОЕ КАЗЕННОЕ УЧРЕЖДЕНИЕ МОСКОВСКОЙ ОБЛАСТИ</a:t>
            </a:r>
            <a:br>
              <a:rPr lang="ru-RU" sz="1400" b="1">
                <a:solidFill>
                  <a:srgbClr val="E61A4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1400" b="1">
                <a:solidFill>
                  <a:srgbClr val="E61A4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«МОСКОВСКАЯ ОБЛАСТНАЯ ПРОТИВОПОЖАРНО-СПАСАТЕЛЬНАЯ СЛУЖБА»</a:t>
            </a:r>
          </a:p>
        </p:txBody>
      </p:sp>
      <p:pic>
        <p:nvPicPr>
          <p:cNvPr id="4103" name="Picture 8" descr="g1564_moscow_ob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73025"/>
            <a:ext cx="7127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9" descr="logo-2-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663" y="-26988"/>
            <a:ext cx="814387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Text Box 10"/>
          <p:cNvSpPr txBox="1">
            <a:spLocks noChangeArrowheads="1"/>
          </p:cNvSpPr>
          <p:nvPr/>
        </p:nvSpPr>
        <p:spPr bwMode="auto">
          <a:xfrm>
            <a:off x="427038" y="1303338"/>
            <a:ext cx="8335962" cy="3381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600" b="1"/>
              <a:t>Состав спортивного комитета ГКУ МО «Мособлпожспас» на 2018 год</a:t>
            </a:r>
          </a:p>
        </p:txBody>
      </p:sp>
      <p:sp>
        <p:nvSpPr>
          <p:cNvPr id="4106" name="Text Box 38"/>
          <p:cNvSpPr txBox="1">
            <a:spLocks noChangeArrowheads="1"/>
          </p:cNvSpPr>
          <p:nvPr/>
        </p:nvSpPr>
        <p:spPr bwMode="auto">
          <a:xfrm>
            <a:off x="2362200" y="1789113"/>
            <a:ext cx="6486525" cy="32067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ru-RU" altLang="ru-RU" sz="1100" b="1">
                <a:solidFill>
                  <a:srgbClr val="C00000"/>
                </a:solidFill>
              </a:rPr>
              <a:t>Председатель спортивного комитета:</a:t>
            </a:r>
          </a:p>
          <a:p>
            <a:pPr>
              <a:buFontTx/>
              <a:buNone/>
            </a:pPr>
            <a:r>
              <a:rPr lang="ru-RU" altLang="ru-RU" sz="1100" b="1"/>
              <a:t>Плевако А.Л. </a:t>
            </a:r>
            <a:r>
              <a:rPr lang="ru-RU" altLang="ru-RU" sz="1100"/>
              <a:t>- Первый заместитель начальника ГКУ.</a:t>
            </a:r>
            <a:r>
              <a:rPr lang="ru-RU" altLang="ru-RU" sz="1100" b="1"/>
              <a:t> </a:t>
            </a:r>
            <a:endParaRPr lang="ru-RU" altLang="ru-RU" sz="1100"/>
          </a:p>
          <a:p>
            <a:pPr>
              <a:buFontTx/>
              <a:buNone/>
            </a:pPr>
            <a:r>
              <a:rPr lang="ru-RU" altLang="ru-RU" sz="1100" b="1">
                <a:solidFill>
                  <a:srgbClr val="C00000"/>
                </a:solidFill>
              </a:rPr>
              <a:t>Заместители председателя спортивного комитета:</a:t>
            </a:r>
          </a:p>
          <a:p>
            <a:pPr>
              <a:buFontTx/>
              <a:buNone/>
            </a:pPr>
            <a:r>
              <a:rPr lang="ru-RU" altLang="ru-RU" sz="1100" b="1"/>
              <a:t>Прудников А.Н. </a:t>
            </a:r>
            <a:r>
              <a:rPr lang="ru-RU" altLang="ru-RU" sz="1100"/>
              <a:t>- начальник управления профессиональной подготовки и аттестации</a:t>
            </a:r>
          </a:p>
          <a:p>
            <a:pPr>
              <a:buFontTx/>
              <a:buNone/>
            </a:pPr>
            <a:r>
              <a:rPr lang="ru-RU" altLang="ru-RU" sz="1100" b="1"/>
              <a:t>Юнисов Р.Х  </a:t>
            </a:r>
            <a:r>
              <a:rPr lang="ru-RU" altLang="ru-RU" sz="1100"/>
              <a:t>- начальник управления организации работы пожарно-спасательных подразделений</a:t>
            </a:r>
          </a:p>
          <a:p>
            <a:pPr>
              <a:buFontTx/>
              <a:buNone/>
            </a:pPr>
            <a:r>
              <a:rPr lang="ru-RU" altLang="ru-RU" sz="1100" b="1">
                <a:solidFill>
                  <a:srgbClr val="C00000"/>
                </a:solidFill>
              </a:rPr>
              <a:t>Члены спортивного комитета:</a:t>
            </a:r>
          </a:p>
          <a:p>
            <a:pPr>
              <a:buFontTx/>
              <a:buNone/>
            </a:pPr>
            <a:r>
              <a:rPr lang="ru-RU" altLang="ru-RU" sz="1100" b="1"/>
              <a:t>Карпов О.Е. </a:t>
            </a:r>
            <a:r>
              <a:rPr lang="ru-RU" altLang="ru-RU" sz="1100"/>
              <a:t>– заместитель начальника управления организации работы пожарно-спасательных подразделений</a:t>
            </a:r>
          </a:p>
          <a:p>
            <a:pPr>
              <a:buFontTx/>
              <a:buNone/>
            </a:pPr>
            <a:r>
              <a:rPr lang="ru-RU" altLang="ru-RU" sz="1100" b="1"/>
              <a:t>Кангин А.И. </a:t>
            </a:r>
            <a:r>
              <a:rPr lang="ru-RU" altLang="ru-RU" sz="1100"/>
              <a:t>- заместитель начальника управления профессиональной подготовки и аттестации </a:t>
            </a:r>
            <a:r>
              <a:rPr lang="ru-RU" altLang="ru-RU" sz="1100" b="1"/>
              <a:t>Забурдаев А.В. </a:t>
            </a:r>
            <a:r>
              <a:rPr lang="ru-RU" altLang="ru-RU" sz="1100"/>
              <a:t>– начальник учебного центра</a:t>
            </a:r>
          </a:p>
          <a:p>
            <a:pPr>
              <a:buFontTx/>
              <a:buNone/>
            </a:pPr>
            <a:r>
              <a:rPr lang="ru-RU" altLang="ru-RU" sz="1100" b="1"/>
              <a:t>Щербаков А.Б. </a:t>
            </a:r>
            <a:r>
              <a:rPr lang="ru-RU" altLang="ru-RU" sz="1100"/>
              <a:t>- начальник отдела профессиональной подготовки.</a:t>
            </a:r>
          </a:p>
          <a:p>
            <a:pPr>
              <a:buFontTx/>
              <a:buNone/>
            </a:pPr>
            <a:r>
              <a:rPr lang="ru-RU" altLang="ru-RU" sz="1100" b="1"/>
              <a:t>Кочуков А.П. </a:t>
            </a:r>
            <a:r>
              <a:rPr lang="ru-RU" altLang="ru-RU" sz="1100"/>
              <a:t>- начальник отдела организации обучения.</a:t>
            </a:r>
          </a:p>
          <a:p>
            <a:pPr>
              <a:buFontTx/>
              <a:buNone/>
            </a:pPr>
            <a:r>
              <a:rPr lang="ru-RU" altLang="ru-RU" sz="1100" b="1"/>
              <a:t>Яблочкин В.И. </a:t>
            </a:r>
            <a:r>
              <a:rPr lang="ru-RU" altLang="ru-RU" sz="1100"/>
              <a:t>- главный эксперт отдела пожарно-спасательного спорта учебного центра </a:t>
            </a:r>
          </a:p>
          <a:p>
            <a:pPr>
              <a:buFontTx/>
              <a:buNone/>
            </a:pPr>
            <a:r>
              <a:rPr lang="ru-RU" altLang="ru-RU" sz="1100" b="1"/>
              <a:t>Фомкин А.Д. </a:t>
            </a:r>
            <a:r>
              <a:rPr lang="ru-RU" altLang="ru-RU" sz="1100"/>
              <a:t>- старший эксперт отдела организации работы пожарных подразделений</a:t>
            </a:r>
          </a:p>
          <a:p>
            <a:pPr>
              <a:buFontTx/>
              <a:buNone/>
            </a:pPr>
            <a:r>
              <a:rPr lang="ru-RU" altLang="ru-RU" sz="1100" b="1"/>
              <a:t>Гаврилов А.Ю. </a:t>
            </a:r>
            <a:r>
              <a:rPr lang="ru-RU" altLang="ru-RU" sz="1100"/>
              <a:t>– старший эксперт отдела пожарно-спасательного спорта. </a:t>
            </a:r>
          </a:p>
        </p:txBody>
      </p:sp>
      <p:pic>
        <p:nvPicPr>
          <p:cNvPr id="4107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7" r="-177"/>
          <a:stretch>
            <a:fillRect/>
          </a:stretch>
        </p:blipFill>
        <p:spPr bwMode="auto">
          <a:xfrm>
            <a:off x="427038" y="5008563"/>
            <a:ext cx="1757362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346"/>
          <a:stretch>
            <a:fillRect/>
          </a:stretch>
        </p:blipFill>
        <p:spPr bwMode="auto">
          <a:xfrm>
            <a:off x="415925" y="3433763"/>
            <a:ext cx="177165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278"/>
          <a:stretch>
            <a:fillRect/>
          </a:stretch>
        </p:blipFill>
        <p:spPr bwMode="auto">
          <a:xfrm>
            <a:off x="422275" y="1789113"/>
            <a:ext cx="17589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-7938" y="-63500"/>
            <a:ext cx="9144001" cy="692150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052513"/>
            <a:ext cx="9144000" cy="7143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1125538"/>
            <a:ext cx="9144000" cy="71437"/>
          </a:xfrm>
          <a:prstGeom prst="rect">
            <a:avLst/>
          </a:prstGeom>
          <a:solidFill>
            <a:srgbClr val="FABF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995363"/>
            <a:ext cx="9144000" cy="71437"/>
          </a:xfrm>
          <a:prstGeom prst="rect">
            <a:avLst/>
          </a:prstGeom>
          <a:solidFill>
            <a:srgbClr val="FABF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6151" name="Rectangle 7"/>
          <p:cNvSpPr>
            <a:spLocks noRot="1" noChangeArrowheads="1"/>
          </p:cNvSpPr>
          <p:nvPr/>
        </p:nvSpPr>
        <p:spPr bwMode="auto">
          <a:xfrm>
            <a:off x="0" y="0"/>
            <a:ext cx="9144000" cy="981075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rgbClr val="CCFFFF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2700" dir="16200000" algn="ctr" rotWithShape="0">
              <a:schemeClr val="bg1"/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ru-RU" sz="1400" b="1">
                <a:solidFill>
                  <a:srgbClr val="E61A4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ГОСУДАРСТВЕННОЕ КАЗЕННОЕ УЧРЕЖДЕНИЕ МОСКОВСКОЙ ОБЛАСТИ</a:t>
            </a:r>
            <a:br>
              <a:rPr lang="ru-RU" sz="1400" b="1">
                <a:solidFill>
                  <a:srgbClr val="E61A4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1400" b="1">
                <a:solidFill>
                  <a:srgbClr val="E61A4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«МОСКОВСКАЯ ОБЛАСТНАЯ ПРОТИВОПОЖАРНО-СПАСАТЕЛЬНАЯ СЛУЖБА»</a:t>
            </a:r>
          </a:p>
        </p:txBody>
      </p:sp>
      <p:pic>
        <p:nvPicPr>
          <p:cNvPr id="5127" name="Picture 8" descr="g1564_moscow_ob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73025"/>
            <a:ext cx="7127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9" descr="logo-2-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663" y="-26988"/>
            <a:ext cx="814387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Text Box 10"/>
          <p:cNvSpPr txBox="1">
            <a:spLocks noChangeArrowheads="1"/>
          </p:cNvSpPr>
          <p:nvPr/>
        </p:nvSpPr>
        <p:spPr bwMode="auto">
          <a:xfrm>
            <a:off x="427038" y="1303338"/>
            <a:ext cx="8335962" cy="3381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600" b="1"/>
              <a:t>План-календарь СпартакиадыГКУ МО «Мособлпожспас» на 2018 год</a:t>
            </a:r>
          </a:p>
        </p:txBody>
      </p:sp>
      <p:sp>
        <p:nvSpPr>
          <p:cNvPr id="5130" name="Text Box 38"/>
          <p:cNvSpPr txBox="1">
            <a:spLocks noChangeArrowheads="1"/>
          </p:cNvSpPr>
          <p:nvPr/>
        </p:nvSpPr>
        <p:spPr bwMode="auto">
          <a:xfrm>
            <a:off x="2362200" y="1779588"/>
            <a:ext cx="6392863" cy="2460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ru-RU" altLang="ru-RU" sz="1000"/>
          </a:p>
        </p:txBody>
      </p:sp>
      <p:pic>
        <p:nvPicPr>
          <p:cNvPr id="5131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7" r="-177"/>
          <a:stretch>
            <a:fillRect/>
          </a:stretch>
        </p:blipFill>
        <p:spPr bwMode="auto">
          <a:xfrm>
            <a:off x="427038" y="5008563"/>
            <a:ext cx="1757362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346"/>
          <a:stretch>
            <a:fillRect/>
          </a:stretch>
        </p:blipFill>
        <p:spPr bwMode="auto">
          <a:xfrm>
            <a:off x="415925" y="3433763"/>
            <a:ext cx="177165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278"/>
          <a:stretch>
            <a:fillRect/>
          </a:stretch>
        </p:blipFill>
        <p:spPr bwMode="auto">
          <a:xfrm>
            <a:off x="422275" y="1789113"/>
            <a:ext cx="17589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362200" y="1789113"/>
          <a:ext cx="6400800" cy="4800600"/>
        </p:xfrm>
        <a:graphic>
          <a:graphicData uri="http://schemas.openxmlformats.org/drawingml/2006/table">
            <a:tbl>
              <a:tblPr/>
              <a:tblGrid>
                <a:gridCol w="339725"/>
                <a:gridCol w="2022475"/>
                <a:gridCol w="990600"/>
                <a:gridCol w="1447800"/>
                <a:gridCol w="1600200"/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  <a:endParaRPr kumimoji="0" lang="ru-RU" alt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мероприятия</a:t>
                      </a:r>
                      <a:endParaRPr kumimoji="0" lang="ru-RU" alt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Сроки проведения</a:t>
                      </a:r>
                      <a:endParaRPr kumimoji="0" lang="ru-RU" alt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Место проведения</a:t>
                      </a:r>
                      <a:endParaRPr kumimoji="0" lang="ru-RU" alt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Количество участников</a:t>
                      </a:r>
                      <a:endParaRPr kumimoji="0" lang="ru-RU" alt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ru-RU" alt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Первенство ГКУ МО «Мособлпожспас» по лыжному спорту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 января - 01 февраля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Лыткарино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4+представитель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44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ru-RU" alt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Зимнее Первенство ГКУ МО «Мособлпожспас» по ППС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 марта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г. Павловский Посад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5+представитель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kumimoji="0" lang="ru-RU" alt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Первенство ГКУ МО «Мособлпожспас» по волейболу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март - апрель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 зонам, финал -  по согласованию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6+представитель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kumimoji="0" lang="ru-RU" alt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Первенство ГКУ МО «Мособлпожспас»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 спасательному спорту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мая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г. Подольск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5+представитель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ru-RU" alt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Летнее Первенство ГКУ МО «Мособлпожспас» по ППС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15-16 июня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г. Подольск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6+представитель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kumimoji="0" lang="ru-RU" alt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Первенство ГКУ МО «Мособлпожспас» по легкоатлетическому кроссу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июля</a:t>
                      </a: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Лыткарино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4+представитель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kumimoji="0" lang="ru-RU" alt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Первенство ГКУ МО «Мособлпожспас» по мини-футболу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август-сентябрь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 зонам, финал -  по согласованию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10+представитель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kumimoji="0" lang="ru-RU" alt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Первенство ГКУ МО «Мособлпожспас» по гиревому спорту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27 сентября</a:t>
                      </a: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г. Павловский Посад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4+представитель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kumimoji="0" lang="ru-RU" alt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Первенство ГКУ МО «Мособлпожспас» по стрельбе из пневматической винтовки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октября 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г. Павловский Посад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3+представитель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12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ru-RU" alt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Подведение итогов Спартакиады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ноябрь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п. Марусино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052513"/>
            <a:ext cx="9144000" cy="7143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1125538"/>
            <a:ext cx="9144000" cy="71437"/>
          </a:xfrm>
          <a:prstGeom prst="rect">
            <a:avLst/>
          </a:prstGeom>
          <a:solidFill>
            <a:srgbClr val="FABF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995363"/>
            <a:ext cx="9144000" cy="71437"/>
          </a:xfrm>
          <a:prstGeom prst="rect">
            <a:avLst/>
          </a:prstGeom>
          <a:solidFill>
            <a:srgbClr val="FABF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103" name="Rectangle 7"/>
          <p:cNvSpPr>
            <a:spLocks noRot="1" noChangeArrowheads="1"/>
          </p:cNvSpPr>
          <p:nvPr/>
        </p:nvSpPr>
        <p:spPr bwMode="auto">
          <a:xfrm>
            <a:off x="0" y="0"/>
            <a:ext cx="9144000" cy="981075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rgbClr val="CCFFFF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2700" dir="16200000" algn="ctr" rotWithShape="0">
              <a:schemeClr val="bg1"/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rgbClr val="E61A4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ГКУ МО «МОСОБЛПОЖСПАС»</a:t>
            </a:r>
            <a:br>
              <a:rPr lang="ru-RU" sz="1400" b="1" dirty="0">
                <a:solidFill>
                  <a:srgbClr val="E61A4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1400" b="1" dirty="0">
                <a:solidFill>
                  <a:srgbClr val="E61A4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«МОСКОВСКАЯ ОБЛАСТНАЯ ПРОТИВОПОЖАРНО-СПАСАТЕЛЬНАЯ СЛУЖБА»</a:t>
            </a:r>
          </a:p>
        </p:txBody>
      </p:sp>
      <p:pic>
        <p:nvPicPr>
          <p:cNvPr id="6151" name="Picture 9" descr="logo-2-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663" y="-26988"/>
            <a:ext cx="814387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g1564_moscow_ob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73025"/>
            <a:ext cx="7127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8600" y="2133600"/>
          <a:ext cx="8686800" cy="4572000"/>
        </p:xfrm>
        <a:graphic>
          <a:graphicData uri="http://schemas.openxmlformats.org/drawingml/2006/table">
            <a:tbl>
              <a:tblPr/>
              <a:tblGrid>
                <a:gridCol w="8686800"/>
              </a:tblGrid>
              <a:tr h="457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ru-RU" alt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 и задачи проведения.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 Популяризация пожарно-прикладного спорта в Московской области.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 Стимулирование развития массовости в пожарно-прикладном спорте.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 Повышение профессиональной подготовки пожарных и спасателей Московской области.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1.4. Выявление сильнейших спортсменов для комплектования спортивной сборной команды Московской области.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1.5. Повышение мастерства действующих спортсменов.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Руководство, место и время проведения соревнований.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2.1.Соревнования проводятся на стадионе ФГБОУ ДПО Подольский учебный центр ФПС в г. Подольск с ___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по___в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соответствии с Планом-календарем спортивных мероприятий ГКУ МО «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Мособлпожспас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на текущий год.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 Организаторами соревнований являются: ГКУ МО «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Мособлпожспас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и Федерация пожарно-прикладного спорта Московской области.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 Непосредственное проведение соревнований возлагается на ГКУ МО «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Мособлпожспас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Федерацию ППС Московской области и Главную судейскую коллегию.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2.4. Соревнования проводятся по действующим правилам проведения соревнований по пожарно-прикладному спорту.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Участники соревнований.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 К участию в соревновании допускаются команды территориальных управлений.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3.2.Состав команды – 6 человек.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 Форма одежды – спортивная (брюки, футболка с длинным рукавом, спортивная обувь).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3.4. Заявка на участие в соревнованиях с отметкой о допуске каждого работника по медицинским показаниям, подписанная руководителем территориального управления, представляется в судейскую коллегию в одном экземпляре в день соревнований.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3.5. К заявке прилагаются документы, удостоверяющие личность каждого участника (удостоверение или выписка из приказа о назначении на должность с фотографией и паспорт).</a:t>
                      </a:r>
                    </a:p>
                  </a:txBody>
                  <a:tcPr marL="15781" marR="1578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159" name="Rectangle 182"/>
          <p:cNvSpPr>
            <a:spLocks noChangeArrowheads="1"/>
          </p:cNvSpPr>
          <p:nvPr/>
        </p:nvSpPr>
        <p:spPr bwMode="auto">
          <a:xfrm>
            <a:off x="228600" y="1290638"/>
            <a:ext cx="89154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52352" bIns="0" anchor="ctr">
            <a:spAutoFit/>
          </a:bodyPr>
          <a:lstStyle>
            <a:lvl1pPr indent="11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>
                <a:cs typeface="Times New Roman" panose="02020603050405020304" pitchFamily="18" charset="0"/>
              </a:rPr>
              <a:t>ПОЛОЖЕНИЕ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>
                <a:cs typeface="Times New Roman" panose="02020603050405020304" pitchFamily="18" charset="0"/>
              </a:rPr>
              <a:t>о проведении </a:t>
            </a:r>
            <a:r>
              <a:rPr lang="ru-RU" altLang="ru-RU" sz="1400" b="1"/>
              <a:t>Первенства ГКУ МО «Мособлпожспас» по пожарно-прикладному спорту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/>
              <a:t>(утверждается Приказом ГКУ МО «Мособлпожспас»)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-9525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052513"/>
            <a:ext cx="9144000" cy="7143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1125538"/>
            <a:ext cx="9144000" cy="71437"/>
          </a:xfrm>
          <a:prstGeom prst="rect">
            <a:avLst/>
          </a:prstGeom>
          <a:solidFill>
            <a:srgbClr val="FABF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995363"/>
            <a:ext cx="9144000" cy="71437"/>
          </a:xfrm>
          <a:prstGeom prst="rect">
            <a:avLst/>
          </a:prstGeom>
          <a:solidFill>
            <a:srgbClr val="FABF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0" y="1196975"/>
            <a:ext cx="9144000" cy="5661025"/>
          </a:xfrm>
          <a:prstGeom prst="moon">
            <a:avLst>
              <a:gd name="adj" fmla="val 50000"/>
            </a:avLst>
          </a:prstGeom>
          <a:gradFill rotWithShape="1">
            <a:gsLst>
              <a:gs pos="0">
                <a:srgbClr val="66CCFF"/>
              </a:gs>
              <a:gs pos="100000">
                <a:srgbClr val="3366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>
                <a:solidFill>
                  <a:srgbClr val="0000FF"/>
                </a:solidFill>
              </a:rPr>
              <a:t>СПАСИБО ЗА ВНИМАНИЕ!</a:t>
            </a:r>
          </a:p>
        </p:txBody>
      </p:sp>
      <p:sp>
        <p:nvSpPr>
          <p:cNvPr id="81927" name="Rectangle 7"/>
          <p:cNvSpPr>
            <a:spLocks noRot="1" noChangeArrowheads="1"/>
          </p:cNvSpPr>
          <p:nvPr/>
        </p:nvSpPr>
        <p:spPr bwMode="auto">
          <a:xfrm>
            <a:off x="0" y="0"/>
            <a:ext cx="9144000" cy="981075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rgbClr val="CCFFFF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2700" dir="16200000" algn="ctr" rotWithShape="0">
              <a:schemeClr val="bg1"/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ru-RU" sz="1400" b="1">
                <a:solidFill>
                  <a:srgbClr val="E61A4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ГОСУДАРСТВЕННОЕ КАЗЕННОЕ УЧРЕЖДЕНИЕ МОСКОВСКОЙ ОБЛАСТИ</a:t>
            </a:r>
            <a:br>
              <a:rPr lang="ru-RU" sz="1400" b="1">
                <a:solidFill>
                  <a:srgbClr val="E61A4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1400" b="1">
                <a:solidFill>
                  <a:srgbClr val="E61A4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«МОСКОВСКАЯ ОБЛАСТНАЯ ПРОТИВОПОЖАРНО-СПАСАТЕЛЬНАЯ СЛУЖБА»</a:t>
            </a:r>
          </a:p>
        </p:txBody>
      </p:sp>
      <p:pic>
        <p:nvPicPr>
          <p:cNvPr id="7176" name="Picture 8" descr="g1564_moscow_ob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73025"/>
            <a:ext cx="7127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 descr="logo-2-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663" y="-26988"/>
            <a:ext cx="814387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1" descr="карт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465763"/>
            <a:ext cx="1584325" cy="139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53525" cy="685800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1052513"/>
            <a:ext cx="9144000" cy="7143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1125538"/>
            <a:ext cx="9144000" cy="71437"/>
          </a:xfrm>
          <a:prstGeom prst="rect">
            <a:avLst/>
          </a:prstGeom>
          <a:solidFill>
            <a:srgbClr val="FABF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995363"/>
            <a:ext cx="9144000" cy="71437"/>
          </a:xfrm>
          <a:prstGeom prst="rect">
            <a:avLst/>
          </a:prstGeom>
          <a:solidFill>
            <a:srgbClr val="FABF8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0" y="1196975"/>
            <a:ext cx="9144000" cy="5661025"/>
          </a:xfrm>
          <a:prstGeom prst="moon">
            <a:avLst>
              <a:gd name="adj" fmla="val 50000"/>
            </a:avLst>
          </a:prstGeom>
          <a:gradFill rotWithShape="1">
            <a:gsLst>
              <a:gs pos="0">
                <a:srgbClr val="66CCFF"/>
              </a:gs>
              <a:gs pos="100000">
                <a:srgbClr val="3366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>
                <a:solidFill>
                  <a:srgbClr val="0000FF"/>
                </a:solidFill>
              </a:rPr>
              <a:t>д</a:t>
            </a:r>
          </a:p>
        </p:txBody>
      </p:sp>
      <p:sp>
        <p:nvSpPr>
          <p:cNvPr id="81927" name="Rectangle 7"/>
          <p:cNvSpPr>
            <a:spLocks noRot="1" noChangeArrowheads="1"/>
          </p:cNvSpPr>
          <p:nvPr/>
        </p:nvSpPr>
        <p:spPr bwMode="auto">
          <a:xfrm>
            <a:off x="0" y="0"/>
            <a:ext cx="9144000" cy="981075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rgbClr val="CCFFFF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2700" dir="16200000" algn="ctr" rotWithShape="0">
              <a:schemeClr val="bg1"/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ru-RU" sz="1400" b="1">
                <a:solidFill>
                  <a:srgbClr val="E61A4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ГОСУДАРСТВЕННОЕ КАЗЕННОЕ УЧРЕЖДЕНИЕ МОСКОВСКОЙ ОБЛАСТИ</a:t>
            </a:r>
            <a:br>
              <a:rPr lang="ru-RU" sz="1400" b="1">
                <a:solidFill>
                  <a:srgbClr val="E61A4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1400" b="1">
                <a:solidFill>
                  <a:srgbClr val="E61A4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«МОСКОВСКАЯ ОБЛАСТНАЯ ПРОТИВОПОЖАРНО-СПАСАТЕЛЬНАЯ СЛУЖБА»</a:t>
            </a:r>
          </a:p>
        </p:txBody>
      </p:sp>
      <p:pic>
        <p:nvPicPr>
          <p:cNvPr id="8200" name="Picture 8" descr="g1564_moscow_ob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73025"/>
            <a:ext cx="7127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9" descr="logo-2-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663" y="-26988"/>
            <a:ext cx="814387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1" descr="карт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465763"/>
            <a:ext cx="1584325" cy="139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6977</TotalTime>
  <Words>774</Words>
  <Application>Microsoft Office PowerPoint</Application>
  <PresentationFormat>Экран (4:3)</PresentationFormat>
  <Paragraphs>250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Tahoma</vt:lpstr>
      <vt:lpstr>Times New Roman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zamtu2</dc:creator>
  <cp:lastModifiedBy>1</cp:lastModifiedBy>
  <cp:revision>361</cp:revision>
  <cp:lastPrinted>1601-01-01T00:00:00Z</cp:lastPrinted>
  <dcterms:created xsi:type="dcterms:W3CDTF">1601-01-01T00:00:00Z</dcterms:created>
  <dcterms:modified xsi:type="dcterms:W3CDTF">2018-05-15T06:44:29Z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